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4" r:id="rId2"/>
    <p:sldId id="277" r:id="rId3"/>
    <p:sldId id="283" r:id="rId4"/>
    <p:sldId id="284" r:id="rId5"/>
    <p:sldId id="261" r:id="rId6"/>
    <p:sldId id="263" r:id="rId7"/>
    <p:sldId id="262" r:id="rId8"/>
    <p:sldId id="265" r:id="rId9"/>
    <p:sldId id="271" r:id="rId10"/>
    <p:sldId id="285" r:id="rId11"/>
    <p:sldId id="256" r:id="rId12"/>
    <p:sldId id="257" r:id="rId13"/>
    <p:sldId id="281" r:id="rId14"/>
    <p:sldId id="282" r:id="rId15"/>
    <p:sldId id="280" r:id="rId16"/>
    <p:sldId id="266" r:id="rId17"/>
    <p:sldId id="270" r:id="rId18"/>
    <p:sldId id="269" r:id="rId19"/>
    <p:sldId id="272" r:id="rId20"/>
    <p:sldId id="289" r:id="rId21"/>
    <p:sldId id="286" r:id="rId22"/>
    <p:sldId id="287" r:id="rId23"/>
    <p:sldId id="288" r:id="rId24"/>
    <p:sldId id="273" r:id="rId25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6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FB550-6F37-437D-B9DD-C6DB607D2943}" type="datetimeFigureOut">
              <a:rPr lang="es-ES" smtClean="0"/>
              <a:pPr/>
              <a:t>16/11/2016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0DB50-4D32-4384-BFC0-2FDD8316BB48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EF5CD-28F4-46C7-A343-EEB0DC962299}" type="slidenum">
              <a:rPr lang="ca-ES" smtClean="0"/>
              <a:pPr/>
              <a:t>6</a:t>
            </a:fld>
            <a:endParaRPr lang="ca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11/16/2016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‹Nº›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://www.aiguanatura.com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nebot.anna@gmail.com" TargetMode="External"/><Relationship Id="rId5" Type="http://schemas.openxmlformats.org/officeDocument/2006/relationships/hyperlink" Target="http://www.graellsia.org/" TargetMode="External"/><Relationship Id="rId4" Type="http://schemas.openxmlformats.org/officeDocument/2006/relationships/hyperlink" Target="mailto:caro@gubiana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4077072"/>
            <a:ext cx="91440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ca-ES" b="1" dirty="0" smtClean="0"/>
              <a:t>JORNADA ANUAL DE LA XARXA DE CUSTÒDIA DEL TERRITORI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ca-ES" b="1" dirty="0" smtClean="0"/>
              <a:t> 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ca-ES" i="1" dirty="0" smtClean="0"/>
              <a:t>- Can Coll, 17 de novembre de 2016 - </a:t>
            </a:r>
            <a:r>
              <a:rPr lang="es-ES" dirty="0" smtClean="0"/>
              <a:t/>
            </a:r>
            <a:br>
              <a:rPr lang="es-ES" dirty="0" smtClean="0"/>
            </a:br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260648"/>
            <a:ext cx="9144000" cy="252028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endParaRPr lang="ca-ES" sz="4400" b="1" i="1" dirty="0" smtClean="0"/>
          </a:p>
          <a:p>
            <a:pPr algn="ctr"/>
            <a:endParaRPr lang="ca-ES" sz="4400" b="1" i="1" dirty="0" smtClean="0"/>
          </a:p>
          <a:p>
            <a:pPr algn="ctr"/>
            <a:endParaRPr lang="ca-ES" sz="4400" b="1" i="1" dirty="0" smtClean="0"/>
          </a:p>
          <a:p>
            <a:pPr algn="ctr"/>
            <a:endParaRPr lang="ca-ES" sz="4400" b="1" i="1" dirty="0" smtClean="0"/>
          </a:p>
          <a:p>
            <a:pPr algn="ctr"/>
            <a:r>
              <a:rPr lang="ca-ES" sz="4400" b="1" i="1" dirty="0" smtClean="0"/>
              <a:t>Aqüicultura </a:t>
            </a:r>
            <a:r>
              <a:rPr lang="ca-ES" sz="4400" b="1" i="1" dirty="0" smtClean="0"/>
              <a:t>sostenible en custòdia</a:t>
            </a:r>
            <a:r>
              <a:rPr lang="ca-ES" sz="2800" b="1" i="1" dirty="0" smtClean="0"/>
              <a:t>.</a:t>
            </a:r>
            <a:endParaRPr lang="es-ES" sz="2800" dirty="0" smtClean="0"/>
          </a:p>
          <a:p>
            <a:pPr algn="ctr"/>
            <a:r>
              <a:rPr lang="ca-ES" sz="3200" b="1" i="1" dirty="0" smtClean="0"/>
              <a:t>Investigació i recerca vinculada al </a:t>
            </a:r>
            <a:r>
              <a:rPr lang="ca-ES" sz="3200" b="1" i="1" dirty="0" smtClean="0"/>
              <a:t>Projecte </a:t>
            </a:r>
          </a:p>
          <a:p>
            <a:pPr algn="ctr"/>
            <a:r>
              <a:rPr lang="ca-ES" sz="3200" b="1" i="1" dirty="0" smtClean="0"/>
              <a:t>d’Aigua </a:t>
            </a:r>
            <a:r>
              <a:rPr lang="ca-ES" sz="3200" b="1" i="1" dirty="0" smtClean="0"/>
              <a:t>Natura dels </a:t>
            </a:r>
            <a:r>
              <a:rPr lang="ca-ES" sz="3200" b="1" i="1" dirty="0" smtClean="0"/>
              <a:t>Ports</a:t>
            </a:r>
          </a:p>
          <a:p>
            <a:pPr algn="ctr"/>
            <a:r>
              <a:rPr lang="ca-ES" sz="3200" b="1" i="1" dirty="0" smtClean="0"/>
              <a:t>Àmbit 4.</a:t>
            </a:r>
            <a:endParaRPr lang="ca-ES" sz="3200" dirty="0"/>
          </a:p>
        </p:txBody>
      </p:sp>
      <p:pic>
        <p:nvPicPr>
          <p:cNvPr id="5" name="4 Imagen" descr="LogoGraelsi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060848"/>
            <a:ext cx="1872208" cy="1872208"/>
          </a:xfrm>
          <a:prstGeom prst="rect">
            <a:avLst/>
          </a:prstGeom>
        </p:spPr>
      </p:pic>
      <p:pic>
        <p:nvPicPr>
          <p:cNvPr id="6" name="5 Imagen" descr="Aigua Natura_v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3173" y="2204864"/>
            <a:ext cx="2190827" cy="18383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a-ES" dirty="0" smtClean="0"/>
              <a:t>Els Voluntaris el nostre PUNTAL 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b="1" dirty="0" smtClean="0"/>
              <a:t>PREPARANT LA CASETA DELS PEIXETS</a:t>
            </a:r>
          </a:p>
          <a:p>
            <a:endParaRPr lang="ca-ES" b="1" dirty="0"/>
          </a:p>
        </p:txBody>
      </p:sp>
      <p:pic>
        <p:nvPicPr>
          <p:cNvPr id="33794" name="Picture 2" descr="C:\Gubiana\DISCO D\A_Mis imágenes\2016\2016_06_02\IMG_9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10044024" cy="5645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7158" y="2000240"/>
            <a:ext cx="8458200" cy="3643338"/>
          </a:xfrm>
        </p:spPr>
        <p:txBody>
          <a:bodyPr>
            <a:normAutofit/>
          </a:bodyPr>
          <a:lstStyle/>
          <a:p>
            <a:pPr algn="ctr"/>
            <a:r>
              <a:rPr lang="ca-ES" dirty="0" smtClean="0">
                <a:solidFill>
                  <a:schemeClr val="accent6">
                    <a:lumMod val="75000"/>
                  </a:schemeClr>
                </a:solidFill>
                <a:latin typeface="Bauhaus 93" pitchFamily="82" charset="0"/>
              </a:rPr>
              <a:t>Adequació </a:t>
            </a:r>
            <a:r>
              <a:rPr lang="ca-ES" dirty="0" err="1" smtClean="0">
                <a:solidFill>
                  <a:schemeClr val="accent6">
                    <a:lumMod val="75000"/>
                  </a:schemeClr>
                </a:solidFill>
                <a:latin typeface="Bauhaus 93" pitchFamily="82" charset="0"/>
              </a:rPr>
              <a:t>seminatural</a:t>
            </a:r>
            <a:r>
              <a:rPr lang="ca-ES" dirty="0" smtClean="0">
                <a:solidFill>
                  <a:schemeClr val="accent6">
                    <a:lumMod val="75000"/>
                  </a:schemeClr>
                </a:solidFill>
                <a:latin typeface="Bauhaus 93" pitchFamily="82" charset="0"/>
              </a:rPr>
              <a:t> de basses i sèquies d’una antiga piscifactoria per la recuperació de la truita autòctona mediterrània de manera sostenible i a favor del medi </a:t>
            </a:r>
            <a:r>
              <a:rPr lang="ca-ES" dirty="0" smtClean="0">
                <a:solidFill>
                  <a:schemeClr val="accent6">
                    <a:lumMod val="75000"/>
                  </a:schemeClr>
                </a:solidFill>
                <a:latin typeface="Bauhaus 93" pitchFamily="82" charset="0"/>
              </a:rPr>
              <a:t>ambient 2-06-2016  </a:t>
            </a:r>
            <a:endParaRPr lang="ca-ES" dirty="0" smtClean="0">
              <a:solidFill>
                <a:schemeClr val="accent6">
                  <a:lumMod val="75000"/>
                </a:schemeClr>
              </a:solidFill>
              <a:latin typeface="Bauhaus 93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57158" y="357166"/>
            <a:ext cx="8458200" cy="1800228"/>
          </a:xfrm>
        </p:spPr>
        <p:txBody>
          <a:bodyPr>
            <a:normAutofit/>
          </a:bodyPr>
          <a:lstStyle/>
          <a:p>
            <a:pPr algn="ctr"/>
            <a:r>
              <a:rPr lang="ca-ES" b="1" dirty="0" smtClean="0"/>
              <a:t>3ª JORNADA DE FORMACIÓ A LA NATURA DEL DEPARTAMENT DE TERRITORI I SOSTENIBILITAT</a:t>
            </a:r>
            <a:endParaRPr lang="es-ES" dirty="0" smtClean="0"/>
          </a:p>
          <a:p>
            <a:pPr algn="ctr"/>
            <a:r>
              <a:rPr lang="ca-ES" b="1" dirty="0" smtClean="0"/>
              <a:t> </a:t>
            </a:r>
            <a:r>
              <a:rPr lang="ca-ES" sz="4000" b="1" i="1" dirty="0" smtClean="0"/>
              <a:t>Setmana de la Natura 2016</a:t>
            </a:r>
            <a:endParaRPr lang="es-ES" sz="4000" b="1" dirty="0" smtClean="0"/>
          </a:p>
          <a:p>
            <a:endParaRPr lang="ca-ES" dirty="0"/>
          </a:p>
        </p:txBody>
      </p:sp>
      <p:pic>
        <p:nvPicPr>
          <p:cNvPr id="4" name="3 Imagen" descr="Aigua Natura_v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373216"/>
            <a:ext cx="1644620" cy="1309916"/>
          </a:xfrm>
          <a:prstGeom prst="rect">
            <a:avLst/>
          </a:prstGeom>
        </p:spPr>
      </p:pic>
      <p:pic>
        <p:nvPicPr>
          <p:cNvPr id="5" name="4 Imagen" descr="LogoGraelsi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34" y="5429264"/>
            <a:ext cx="1285884" cy="128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438" y="161908"/>
            <a:ext cx="2214546" cy="838200"/>
          </a:xfrm>
        </p:spPr>
        <p:txBody>
          <a:bodyPr>
            <a:normAutofit/>
          </a:bodyPr>
          <a:lstStyle/>
          <a:p>
            <a:r>
              <a:rPr lang="ca-ES" sz="2400" b="1" dirty="0" smtClean="0">
                <a:latin typeface="Calibri" pitchFamily="34" charset="0"/>
                <a:cs typeface="Calibri" pitchFamily="34" charset="0"/>
              </a:rPr>
              <a:t>Objectiu</a:t>
            </a:r>
            <a:r>
              <a:rPr lang="ca-ES" sz="2400" dirty="0" smtClean="0">
                <a:latin typeface="Calibri" pitchFamily="34" charset="0"/>
                <a:cs typeface="Calibri" pitchFamily="34" charset="0"/>
              </a:rPr>
              <a:t>: </a:t>
            </a:r>
            <a:endParaRPr lang="ca-E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71406" y="1142984"/>
            <a:ext cx="3420474" cy="142876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/>
          <a:p>
            <a:r>
              <a:rPr lang="ca-ES" sz="9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Calibri" pitchFamily="34" charset="0"/>
              </a:rPr>
              <a:t>línia </a:t>
            </a:r>
            <a:r>
              <a:rPr lang="ca-ES" sz="9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Calibri" pitchFamily="34" charset="0"/>
              </a:rPr>
              <a:t>de treball de l’entitat en el qual s’emmarca l’activitat</a:t>
            </a:r>
            <a:r>
              <a:rPr lang="ca-ES" sz="9600" dirty="0" smtClean="0"/>
              <a:t>: </a:t>
            </a:r>
            <a:endParaRPr lang="es-ES" sz="9600" dirty="0" smtClean="0"/>
          </a:p>
          <a:p>
            <a:r>
              <a:rPr lang="ca-ES" sz="3600" dirty="0" smtClean="0"/>
              <a:t> </a:t>
            </a:r>
            <a:endParaRPr lang="es-ES" sz="36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71406" y="3429000"/>
            <a:ext cx="1928826" cy="71438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Calibri" pitchFamily="34" charset="0"/>
              </a:rPr>
              <a:t>Programa:</a:t>
            </a:r>
            <a:endParaRPr lang="ca-ES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75656" y="0"/>
            <a:ext cx="7668344" cy="11967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Participar en la neteja i adequació de basses de la piscifactoria per mantenir un grup de reproductors de truita autòctona</a:t>
            </a:r>
            <a:r>
              <a:rPr kumimoji="0" lang="ca-E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 </a:t>
            </a:r>
            <a:r>
              <a:rPr kumimoji="0" lang="ca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reservori de biodiversitat per especies aquàtiques que precisin d’una cura especial.</a:t>
            </a:r>
            <a:endParaRPr kumimoji="0" lang="ca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75856" y="1124744"/>
            <a:ext cx="5868144" cy="2160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a-ES" sz="1600" dirty="0" smtClean="0"/>
              <a:t>- </a:t>
            </a:r>
            <a:r>
              <a:rPr lang="ca-ES" dirty="0" smtClean="0"/>
              <a:t>Adaptar un dels espais </a:t>
            </a:r>
            <a:r>
              <a:rPr lang="ca-ES" dirty="0" err="1" smtClean="0"/>
              <a:t>d’AiguaNatura</a:t>
            </a:r>
            <a:r>
              <a:rPr lang="ca-ES" dirty="0" smtClean="0"/>
              <a:t> </a:t>
            </a:r>
            <a:r>
              <a:rPr lang="ca-ES" dirty="0" smtClean="0"/>
              <a:t>al estudi, a la cria de la truita autòctona i a la seva reproducció.</a:t>
            </a:r>
            <a:endParaRPr kumimoji="0" lang="ca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r>
              <a:rPr lang="ca-ES" dirty="0" smtClean="0"/>
              <a:t>e</a:t>
            </a:r>
            <a:r>
              <a:rPr lang="ca-ES" dirty="0" smtClean="0"/>
              <a:t>n el marc de l’</a:t>
            </a:r>
            <a:r>
              <a:rPr lang="ca-ES" dirty="0" smtClean="0"/>
              <a:t>acord </a:t>
            </a:r>
            <a:r>
              <a:rPr lang="ca-ES" dirty="0" smtClean="0"/>
              <a:t>de custòdia amb l’entitat Graëllsia amb els objectius d’afavorir la biodiversitat pròpia de l’entorn amb activitats de turisme sostenible i educació ambiental, i difondre els acords de custòdia .</a:t>
            </a:r>
            <a:endParaRPr lang="es-ES" dirty="0" smtClean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07704" y="3356992"/>
            <a:ext cx="7236296" cy="35010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buFontTx/>
              <a:buChar char="-"/>
            </a:pPr>
            <a:r>
              <a:rPr lang="ca-ES" b="1" dirty="0" smtClean="0"/>
              <a:t> Visita </a:t>
            </a:r>
            <a:r>
              <a:rPr lang="ca-ES" b="1" dirty="0" smtClean="0"/>
              <a:t>guiada a les instal·lacions </a:t>
            </a:r>
            <a:r>
              <a:rPr lang="ca-ES" dirty="0" smtClean="0"/>
              <a:t>i explicacions sobre l’entorn natural</a:t>
            </a:r>
            <a:r>
              <a:rPr lang="ca-ES" dirty="0" smtClean="0"/>
              <a:t>.</a:t>
            </a:r>
            <a:endParaRPr lang="es-ES" dirty="0" smtClean="0"/>
          </a:p>
          <a:p>
            <a:pPr>
              <a:buFontTx/>
              <a:buChar char="-"/>
            </a:pPr>
            <a:r>
              <a:rPr lang="ca-ES" b="1" dirty="0" smtClean="0"/>
              <a:t> F</a:t>
            </a:r>
            <a:r>
              <a:rPr lang="ca-ES" b="1" dirty="0" smtClean="0"/>
              <a:t>ormació </a:t>
            </a:r>
            <a:r>
              <a:rPr lang="ca-ES" dirty="0" smtClean="0"/>
              <a:t>al voltant de la problemàtica en referència a les especies de </a:t>
            </a:r>
            <a:r>
              <a:rPr lang="ca-ES" dirty="0" smtClean="0"/>
              <a:t> </a:t>
            </a:r>
          </a:p>
          <a:p>
            <a:r>
              <a:rPr lang="ca-ES" dirty="0" smtClean="0"/>
              <a:t> </a:t>
            </a:r>
            <a:r>
              <a:rPr lang="ca-ES" dirty="0" smtClean="0"/>
              <a:t> </a:t>
            </a:r>
            <a:r>
              <a:rPr lang="ca-ES" dirty="0" smtClean="0"/>
              <a:t>truita </a:t>
            </a:r>
            <a:r>
              <a:rPr lang="ca-ES" dirty="0" smtClean="0"/>
              <a:t>salvatges i cultivades, la </a:t>
            </a:r>
            <a:r>
              <a:rPr lang="ca-ES" b="1" dirty="0" smtClean="0"/>
              <a:t>hibridació de la truita autòctona i la </a:t>
            </a:r>
            <a:r>
              <a:rPr lang="ca-ES" b="1" dirty="0" smtClean="0"/>
              <a:t>nova </a:t>
            </a:r>
          </a:p>
          <a:p>
            <a:r>
              <a:rPr lang="ca-ES" b="1" dirty="0" smtClean="0"/>
              <a:t> </a:t>
            </a:r>
            <a:r>
              <a:rPr lang="ca-ES" b="1" dirty="0" smtClean="0"/>
              <a:t> </a:t>
            </a:r>
            <a:r>
              <a:rPr lang="ca-ES" b="1" dirty="0" smtClean="0"/>
              <a:t>normativa </a:t>
            </a:r>
            <a:r>
              <a:rPr lang="ca-ES" b="1" dirty="0" smtClean="0"/>
              <a:t>d’espècies exòtiques.  </a:t>
            </a:r>
            <a:endParaRPr lang="es-ES" b="1" dirty="0" smtClean="0"/>
          </a:p>
          <a:p>
            <a:pPr>
              <a:buFontTx/>
              <a:buChar char="-"/>
            </a:pPr>
            <a:r>
              <a:rPr lang="ca-ES" b="1" dirty="0" smtClean="0"/>
              <a:t> Explicació </a:t>
            </a:r>
            <a:r>
              <a:rPr lang="ca-ES" b="1" dirty="0" smtClean="0"/>
              <a:t>del projecte </a:t>
            </a:r>
            <a:r>
              <a:rPr lang="ca-ES" b="1" dirty="0" err="1" smtClean="0"/>
              <a:t>d’AiguaNatura</a:t>
            </a:r>
            <a:r>
              <a:rPr lang="ca-ES" b="1" dirty="0" smtClean="0"/>
              <a:t> </a:t>
            </a:r>
            <a:r>
              <a:rPr lang="ca-ES" dirty="0" smtClean="0"/>
              <a:t>dels Ports com a </a:t>
            </a:r>
            <a:r>
              <a:rPr lang="ca-ES" b="1" dirty="0" smtClean="0"/>
              <a:t>aqüicultura </a:t>
            </a:r>
            <a:endParaRPr lang="ca-ES" b="1" dirty="0" smtClean="0"/>
          </a:p>
          <a:p>
            <a:r>
              <a:rPr lang="ca-ES" b="1" dirty="0" smtClean="0"/>
              <a:t> </a:t>
            </a:r>
            <a:r>
              <a:rPr lang="ca-ES" b="1" dirty="0" smtClean="0"/>
              <a:t> </a:t>
            </a:r>
            <a:r>
              <a:rPr lang="ca-ES" b="1" dirty="0" smtClean="0"/>
              <a:t>sostenible  en custòdia,</a:t>
            </a:r>
            <a:r>
              <a:rPr lang="ca-ES" dirty="0" smtClean="0"/>
              <a:t> dins </a:t>
            </a:r>
            <a:r>
              <a:rPr lang="ca-ES" dirty="0" smtClean="0"/>
              <a:t>d’un Parc Natural i Reserva de la </a:t>
            </a:r>
            <a:r>
              <a:rPr lang="ca-ES" dirty="0" smtClean="0"/>
              <a:t>B</a:t>
            </a:r>
            <a:r>
              <a:rPr lang="ca-ES" dirty="0" smtClean="0"/>
              <a:t>iosfera i     </a:t>
            </a:r>
          </a:p>
          <a:p>
            <a:r>
              <a:rPr lang="ca-ES" dirty="0" smtClean="0"/>
              <a:t> </a:t>
            </a:r>
            <a:r>
              <a:rPr lang="ca-ES" dirty="0" smtClean="0"/>
              <a:t> </a:t>
            </a:r>
            <a:r>
              <a:rPr lang="ca-ES" dirty="0" smtClean="0"/>
              <a:t>la </a:t>
            </a:r>
            <a:r>
              <a:rPr lang="ca-ES" dirty="0" smtClean="0"/>
              <a:t>seva vessant educativa i de recerca.</a:t>
            </a:r>
            <a:endParaRPr lang="es-ES" dirty="0" smtClean="0"/>
          </a:p>
          <a:p>
            <a:pPr>
              <a:buFontTx/>
              <a:buChar char="-"/>
            </a:pPr>
            <a:r>
              <a:rPr lang="ca-ES" b="1" dirty="0" smtClean="0"/>
              <a:t> Demostració </a:t>
            </a:r>
            <a:r>
              <a:rPr lang="ca-ES" b="1" dirty="0" smtClean="0"/>
              <a:t>de pesca turística </a:t>
            </a:r>
            <a:r>
              <a:rPr lang="ca-ES" dirty="0" smtClean="0"/>
              <a:t>com a mètode respectuós amb el medi </a:t>
            </a:r>
            <a:endParaRPr lang="ca-ES" dirty="0" smtClean="0"/>
          </a:p>
          <a:p>
            <a:r>
              <a:rPr lang="ca-ES" dirty="0" smtClean="0"/>
              <a:t> </a:t>
            </a:r>
            <a:r>
              <a:rPr lang="ca-ES" dirty="0" smtClean="0"/>
              <a:t> </a:t>
            </a:r>
            <a:r>
              <a:rPr lang="ca-ES" dirty="0" smtClean="0"/>
              <a:t>ambient </a:t>
            </a:r>
            <a:r>
              <a:rPr lang="ca-ES" dirty="0" smtClean="0"/>
              <a:t>a traves de la pesca sense mort.</a:t>
            </a:r>
            <a:endParaRPr lang="es-ES" dirty="0" smtClean="0"/>
          </a:p>
          <a:p>
            <a:pPr>
              <a:buFontTx/>
              <a:buChar char="-"/>
            </a:pPr>
            <a:r>
              <a:rPr lang="ca-ES" dirty="0" smtClean="0"/>
              <a:t>  </a:t>
            </a:r>
            <a:r>
              <a:rPr lang="ca-ES" b="1" dirty="0" smtClean="0"/>
              <a:t>Tasques de neteja de basses per part dels voluntaris ambientals</a:t>
            </a:r>
          </a:p>
          <a:p>
            <a:pPr>
              <a:buFontTx/>
              <a:buChar char="-"/>
            </a:pPr>
            <a:r>
              <a:rPr lang="ca-ES" dirty="0" smtClean="0"/>
              <a:t>-</a:t>
            </a:r>
            <a:r>
              <a:rPr lang="ca-ES" dirty="0" smtClean="0"/>
              <a:t> </a:t>
            </a:r>
            <a:r>
              <a:rPr lang="ca-ES" b="1" dirty="0" smtClean="0"/>
              <a:t>Àpat per als voluntaris i monitors.</a:t>
            </a:r>
          </a:p>
          <a:p>
            <a:endParaRPr lang="es-ES" b="1" dirty="0" smtClean="0"/>
          </a:p>
          <a:p>
            <a:r>
              <a:rPr lang="ca-ES" b="1" dirty="0" smtClean="0"/>
              <a:t> 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900098"/>
          </a:xfrm>
        </p:spPr>
        <p:txBody>
          <a:bodyPr>
            <a:normAutofit fontScale="90000"/>
          </a:bodyPr>
          <a:lstStyle/>
          <a:p>
            <a:r>
              <a:rPr lang="es-ES" sz="3100" dirty="0" err="1" smtClean="0"/>
              <a:t>Basses</a:t>
            </a:r>
            <a:r>
              <a:rPr lang="es-ES" sz="3100" dirty="0" smtClean="0"/>
              <a:t> i </a:t>
            </a:r>
            <a:r>
              <a:rPr lang="es-ES" sz="3100" dirty="0" err="1" smtClean="0"/>
              <a:t>sèquies</a:t>
            </a:r>
            <a:r>
              <a:rPr lang="es-ES" sz="3100" dirty="0" smtClean="0"/>
              <a:t> a </a:t>
            </a:r>
            <a:r>
              <a:rPr lang="es-ES" sz="3100" dirty="0" err="1" smtClean="0"/>
              <a:t>netejar</a:t>
            </a:r>
            <a:r>
              <a:rPr lang="es-ES" sz="3100" dirty="0" smtClean="0"/>
              <a:t> / </a:t>
            </a:r>
            <a:r>
              <a:rPr lang="es-ES" sz="3100" dirty="0" err="1" smtClean="0"/>
              <a:t>Bassa</a:t>
            </a:r>
            <a:r>
              <a:rPr lang="es-ES" sz="3100" dirty="0" smtClean="0"/>
              <a:t> </a:t>
            </a:r>
            <a:r>
              <a:rPr lang="es-ES" sz="3100" dirty="0" err="1" smtClean="0"/>
              <a:t>seminatural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ca-ES" dirty="0"/>
          </a:p>
        </p:txBody>
      </p:sp>
      <p:pic>
        <p:nvPicPr>
          <p:cNvPr id="15362" name="Picture 2" descr="20160331_1859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1739280" cy="232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20160331_1856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929066"/>
            <a:ext cx="3286148" cy="245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20160331_1857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1670258" cy="223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20160331_1854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357298"/>
            <a:ext cx="315222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20160331_1854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357429"/>
            <a:ext cx="1857388" cy="248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315060"/>
            <a:ext cx="3889438" cy="21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4000528" cy="224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a-ES" sz="3100" dirty="0" smtClean="0"/>
              <a:t>Feines de neteja dels voluntaris</a:t>
            </a:r>
            <a:r>
              <a:rPr lang="es-ES" sz="3100" dirty="0" smtClean="0"/>
              <a:t> - 2 </a:t>
            </a:r>
            <a:r>
              <a:rPr lang="es-ES" sz="3100" dirty="0" err="1" smtClean="0"/>
              <a:t>juny</a:t>
            </a:r>
            <a:r>
              <a:rPr lang="es-ES" sz="3100" dirty="0" smtClean="0"/>
              <a:t> de 2016</a:t>
            </a:r>
            <a:r>
              <a:rPr lang="es-ES" dirty="0" smtClean="0"/>
              <a:t/>
            </a:r>
            <a:br>
              <a:rPr lang="es-ES" dirty="0" smtClean="0"/>
            </a:br>
            <a:endParaRPr lang="ca-ES" dirty="0"/>
          </a:p>
        </p:txBody>
      </p:sp>
      <p:pic>
        <p:nvPicPr>
          <p:cNvPr id="25604" name="Picture 4" descr="https://lh3.googleusercontent.com/JVBYQx-6coOzXJM2mHj4zTmW7EkSmuD3G4oIpFo5Ks2qjzD6mWm2F72zRFVqfua7VdS6Crb981Ei=w1363-h766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14751"/>
            <a:ext cx="4000528" cy="2248279"/>
          </a:xfrm>
          <a:prstGeom prst="rect">
            <a:avLst/>
          </a:prstGeom>
          <a:noFill/>
        </p:spPr>
      </p:pic>
      <p:pic>
        <p:nvPicPr>
          <p:cNvPr id="25606" name="Picture 6" descr="https://lh3.googleusercontent.com/t-7pN88akp3Y-nK9-gvHM3qM5WQvuzkjTx03ikiuGqRvpGeeZ6Vuh9Wb-MkSlqh29o1F-yYTMBjv=w1363-h766-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72104"/>
            <a:ext cx="3838511" cy="2157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b="1" dirty="0" smtClean="0"/>
              <a:t>truita comuna autòctona mediterrània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340768"/>
            <a:ext cx="8991600" cy="590465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ca-ES" sz="4100" b="1" dirty="0" smtClean="0"/>
              <a:t>1.Línia  de  Recerca </a:t>
            </a:r>
          </a:p>
          <a:p>
            <a:pPr lvl="0"/>
            <a:r>
              <a:rPr lang="ca-ES" sz="4100" dirty="0" smtClean="0"/>
              <a:t>Adaptació </a:t>
            </a:r>
            <a:r>
              <a:rPr lang="ca-ES" sz="4100" dirty="0" smtClean="0"/>
              <a:t>de la</a:t>
            </a:r>
            <a:r>
              <a:rPr lang="ca-ES" sz="4100" b="1" dirty="0" smtClean="0"/>
              <a:t> truita comuna autòctona mediterrània</a:t>
            </a:r>
            <a:r>
              <a:rPr lang="ca-ES" sz="4100" dirty="0" smtClean="0"/>
              <a:t> en </a:t>
            </a:r>
            <a:r>
              <a:rPr lang="ca-ES" sz="4100" dirty="0" smtClean="0"/>
              <a:t>captivitat </a:t>
            </a:r>
            <a:r>
              <a:rPr lang="ca-ES" sz="4100" dirty="0" smtClean="0"/>
              <a:t>per identificació de la puresa de llinatge i reproducció controlada.</a:t>
            </a:r>
            <a:endParaRPr lang="es-ES" sz="4100" dirty="0" smtClean="0"/>
          </a:p>
          <a:p>
            <a:r>
              <a:rPr lang="ca-ES" sz="4100" dirty="0" smtClean="0"/>
              <a:t>Amb el suport de la Facultat de Biologia Dept. de Zoologia de la UB . </a:t>
            </a:r>
            <a:endParaRPr lang="ca-ES" sz="4100" dirty="0" smtClean="0"/>
          </a:p>
          <a:p>
            <a:r>
              <a:rPr lang="ca-ES" sz="4100" dirty="0" smtClean="0"/>
              <a:t>Captura </a:t>
            </a:r>
            <a:r>
              <a:rPr lang="ca-ES" sz="4100" dirty="0" smtClean="0"/>
              <a:t>de 21 exemplars salvatges del Riu de </a:t>
            </a:r>
            <a:r>
              <a:rPr lang="ca-ES" sz="4100" dirty="0" err="1" smtClean="0"/>
              <a:t>Manyanet</a:t>
            </a:r>
            <a:r>
              <a:rPr lang="ca-ES" sz="4100" dirty="0" smtClean="0"/>
              <a:t> amb pesca elèctrica. 14 s’han adaptat a la vida als Ports en basses naturalitzades. Es cerca el 90% de puresa genètica. Com només es diferencien per ADN mitocondrial s’ha extret una petita porció de cua per a analítica i s’han marcat amb un xip per identificar cada individu amb la seva mostra genètica. </a:t>
            </a:r>
            <a:endParaRPr lang="es-ES" sz="4100" dirty="0" smtClean="0"/>
          </a:p>
          <a:p>
            <a:r>
              <a:rPr lang="ca-ES" sz="4100" b="1" dirty="0" smtClean="0"/>
              <a:t> </a:t>
            </a:r>
            <a:endParaRPr lang="es-ES" sz="4100" dirty="0" smtClean="0"/>
          </a:p>
          <a:p>
            <a:endParaRPr lang="ca-E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Captura i aclimatació de la truita comuna autòctona - 12 juliol de 2016</a:t>
            </a:r>
            <a:endParaRPr lang="ca-E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857628"/>
            <a:ext cx="3460944" cy="259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819844" cy="229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4"/>
            <a:ext cx="39604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251520" y="1556792"/>
            <a:ext cx="460680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Captura de truita autòctona en col·laboració amb la Subdirecció General d’Activitats Cinegètiques  i Pesca Continental de la Direcció General de Forest i la Universitat de Barcelona i aclimatació a les instal·lacions </a:t>
            </a:r>
            <a:r>
              <a:rPr lang="ca-ES" sz="20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d’Aiguanatura</a:t>
            </a:r>
            <a:r>
              <a:rPr lang="ca-ES" sz="2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dels Ports</a:t>
            </a:r>
          </a:p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a-ES" dirty="0" smtClean="0"/>
              <a:t>Mostreig de les truites autòctones desprès de 3 mesos d'adaptació</a:t>
            </a:r>
            <a:endParaRPr lang="ca-ES" dirty="0"/>
          </a:p>
        </p:txBody>
      </p:sp>
      <p:pic>
        <p:nvPicPr>
          <p:cNvPr id="30722" name="Picture 2" descr="C:\Users\user\Desktop\AIGUANATURA\TruitaAutoctona\Mostreig i xipat\IMG_1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28868"/>
            <a:ext cx="3093508" cy="2320131"/>
          </a:xfrm>
          <a:prstGeom prst="rect">
            <a:avLst/>
          </a:prstGeom>
          <a:noFill/>
        </p:spPr>
      </p:pic>
      <p:pic>
        <p:nvPicPr>
          <p:cNvPr id="30723" name="Picture 3" descr="C:\Users\user\Desktop\AIGUANATURA\TruitaAutoctona\Mostreig i xipat\IMG_1106.JPG"/>
          <p:cNvPicPr>
            <a:picLocks noChangeAspect="1" noChangeArrowheads="1"/>
          </p:cNvPicPr>
          <p:nvPr/>
        </p:nvPicPr>
        <p:blipFill>
          <a:blip r:embed="rId3" cstate="print"/>
          <a:srcRect b="21179"/>
          <a:stretch>
            <a:fillRect/>
          </a:stretch>
        </p:blipFill>
        <p:spPr bwMode="auto">
          <a:xfrm>
            <a:off x="5429256" y="2428868"/>
            <a:ext cx="3262810" cy="1928826"/>
          </a:xfrm>
          <a:prstGeom prst="rect">
            <a:avLst/>
          </a:prstGeom>
          <a:noFill/>
        </p:spPr>
      </p:pic>
      <p:pic>
        <p:nvPicPr>
          <p:cNvPr id="30724" name="Picture 4" descr="C:\Users\user\Desktop\AIGUANATURA\TruitaAutoctona\Mostreig i xipat\IMG_1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500569"/>
            <a:ext cx="2928958" cy="2196719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357290" y="5000636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Preparant i organitzant el material de mostreig </a:t>
            </a:r>
            <a:endParaRPr lang="ca-E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28596" y="1571612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Captura dels animals per mostrejar-los i canviar-los de bassa</a:t>
            </a:r>
            <a:endParaRPr lang="ca-E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000628" y="1643050"/>
            <a:ext cx="392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Anestesiant als peixos per poder-los manipular sense estres</a:t>
            </a:r>
            <a:endParaRPr lang="ca-E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Mostreig truites </a:t>
            </a:r>
            <a:r>
              <a:rPr lang="ca-ES" dirty="0" err="1" smtClean="0"/>
              <a:t>autoctones</a:t>
            </a:r>
            <a:endParaRPr lang="ca-ES" dirty="0"/>
          </a:p>
        </p:txBody>
      </p:sp>
      <p:pic>
        <p:nvPicPr>
          <p:cNvPr id="27652" name="Picture 4" descr="C:\Users\user\Desktop\AIGUANATURA\TruitaAutoctona\Mostreig i xipat\IMG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3071834" cy="2303876"/>
          </a:xfrm>
          <a:prstGeom prst="rect">
            <a:avLst/>
          </a:prstGeom>
          <a:noFill/>
        </p:spPr>
      </p:pic>
      <p:pic>
        <p:nvPicPr>
          <p:cNvPr id="27653" name="Picture 5" descr="C:\Users\user\Desktop\AIGUANATURA\TruitaAutoctona\Mostreig i xipat\IMG_1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446992"/>
            <a:ext cx="3214678" cy="2411008"/>
          </a:xfrm>
          <a:prstGeom prst="rect">
            <a:avLst/>
          </a:prstGeom>
          <a:noFill/>
        </p:spPr>
      </p:pic>
      <p:pic>
        <p:nvPicPr>
          <p:cNvPr id="27651" name="Picture 3" descr="C:\Users\user\Desktop\AIGUANATURA\TruitaAutoctona\Mostreig i xipat\IMG_11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928934"/>
            <a:ext cx="3022070" cy="2266553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6072198" y="1928802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Xipant</a:t>
            </a:r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els individus per tal poder-los identificar individualment</a:t>
            </a:r>
            <a:endParaRPr lang="ca-E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71868" y="1285860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Mesurant els animals i desprès fem el pes</a:t>
            </a:r>
            <a:endParaRPr lang="ca-E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714612" y="5500702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Tallant mostra de teixit per poder fer l'anàlisi genètic </a:t>
            </a:r>
            <a:endParaRPr lang="ca-E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07705" y="149693"/>
            <a:ext cx="5085781" cy="721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04800" y="21429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Dades del mostreig</a:t>
            </a:r>
            <a:endParaRPr kumimoji="0" lang="ca-E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Línees de recerca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sz="4000" b="1" dirty="0" smtClean="0"/>
              <a:t>1 </a:t>
            </a:r>
          </a:p>
          <a:p>
            <a:endParaRPr lang="ca-ES" dirty="0" smtClean="0"/>
          </a:p>
          <a:p>
            <a:endParaRPr lang="ca-ES" dirty="0" smtClean="0"/>
          </a:p>
          <a:p>
            <a:r>
              <a:rPr lang="ca-ES" sz="4000" b="1" dirty="0" smtClean="0"/>
              <a:t>2</a:t>
            </a:r>
          </a:p>
          <a:p>
            <a:endParaRPr lang="ca-ES" dirty="0" smtClean="0"/>
          </a:p>
          <a:p>
            <a:pPr>
              <a:buNone/>
            </a:pPr>
            <a:endParaRPr lang="ca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9512" y="450912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EL Barb de l’Ebre </a:t>
            </a:r>
            <a:r>
              <a:rPr kumimoji="0" lang="ca-ES" sz="36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ca-E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Luciobarbus</a:t>
            </a:r>
            <a:r>
              <a:rPr kumimoji="0" lang="ca-E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a-E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graellsi</a:t>
            </a:r>
            <a:r>
              <a:rPr kumimoji="0" lang="ca-ES" sz="36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ca-E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2348880"/>
            <a:ext cx="9144000" cy="8382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truita comuna autòctona mediterrània</a:t>
            </a:r>
            <a:endParaRPr kumimoji="0" lang="ca-ES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Gubiana\DISCO D\A_Mis imágenes\2016\2016_06_02\IMG_9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202162" cy="4609872"/>
          </a:xfrm>
          <a:prstGeom prst="rect">
            <a:avLst/>
          </a:prstGeom>
          <a:noFill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ca-ES" sz="3600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NIVELL 1</a:t>
            </a:r>
            <a:r>
              <a:rPr lang="ca-ES" sz="3600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. </a:t>
            </a:r>
            <a:r>
              <a:rPr lang="ca-ES" sz="3600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L’ </a:t>
            </a:r>
            <a:r>
              <a:rPr lang="es-ES" sz="3600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Hatchery</a:t>
            </a:r>
            <a:endParaRPr lang="es-ES" sz="3600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dirty="0" smtClean="0"/>
              <a:t>EL Barb </a:t>
            </a:r>
            <a:r>
              <a:rPr lang="ca-ES" b="1" dirty="0" smtClean="0"/>
              <a:t>de l’Ebre </a:t>
            </a:r>
            <a:r>
              <a:rPr lang="ca-ES" b="1" i="1" dirty="0" smtClean="0"/>
              <a:t>(</a:t>
            </a:r>
            <a:r>
              <a:rPr lang="ca-ES" b="1" i="1" cap="none" dirty="0" err="1" smtClean="0"/>
              <a:t>Luciobarbus</a:t>
            </a:r>
            <a:r>
              <a:rPr lang="ca-ES" b="1" i="1" cap="none" dirty="0" smtClean="0"/>
              <a:t> </a:t>
            </a:r>
            <a:r>
              <a:rPr lang="ca-ES" b="1" i="1" cap="none" dirty="0" err="1" smtClean="0"/>
              <a:t>graellsi</a:t>
            </a:r>
            <a:r>
              <a:rPr lang="ca-ES" b="1" i="1" dirty="0" smtClean="0"/>
              <a:t>)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15198"/>
          </a:xfrm>
        </p:spPr>
        <p:txBody>
          <a:bodyPr>
            <a:normAutofit lnSpcReduction="10000"/>
          </a:bodyPr>
          <a:lstStyle/>
          <a:p>
            <a:pPr lvl="0"/>
            <a:r>
              <a:rPr lang="ca-ES" b="1" dirty="0" smtClean="0"/>
              <a:t>2. Línea</a:t>
            </a:r>
            <a:r>
              <a:rPr lang="ca-ES" dirty="0" smtClean="0"/>
              <a:t> de Recerca. Treball </a:t>
            </a:r>
            <a:r>
              <a:rPr lang="ca-ES" dirty="0" smtClean="0"/>
              <a:t>amb el </a:t>
            </a:r>
            <a:r>
              <a:rPr lang="ca-ES" b="1" dirty="0" smtClean="0"/>
              <a:t>Barb de l’Ebre </a:t>
            </a:r>
            <a:r>
              <a:rPr lang="ca-ES" b="1" i="1" dirty="0" smtClean="0"/>
              <a:t>(</a:t>
            </a:r>
            <a:r>
              <a:rPr lang="ca-ES" b="1" i="1" dirty="0" err="1" smtClean="0"/>
              <a:t>Luciobarbus</a:t>
            </a:r>
            <a:r>
              <a:rPr lang="ca-ES" b="1" i="1" dirty="0" smtClean="0"/>
              <a:t> </a:t>
            </a:r>
            <a:r>
              <a:rPr lang="ca-ES" b="1" i="1" dirty="0" err="1" smtClean="0"/>
              <a:t>graellsi</a:t>
            </a:r>
            <a:r>
              <a:rPr lang="ca-ES" b="1" i="1" dirty="0" smtClean="0"/>
              <a:t>)</a:t>
            </a:r>
            <a:r>
              <a:rPr lang="ca-ES" dirty="0" smtClean="0"/>
              <a:t> </a:t>
            </a:r>
            <a:endParaRPr lang="ca-ES" dirty="0" smtClean="0"/>
          </a:p>
          <a:p>
            <a:pPr lvl="0"/>
            <a:r>
              <a:rPr lang="ca-ES" dirty="0" smtClean="0"/>
              <a:t>Junt </a:t>
            </a:r>
            <a:r>
              <a:rPr lang="ca-ES" dirty="0" smtClean="0"/>
              <a:t>amb </a:t>
            </a:r>
            <a:r>
              <a:rPr lang="ca-ES" dirty="0" smtClean="0"/>
              <a:t>la </a:t>
            </a:r>
            <a:r>
              <a:rPr lang="ca-ES" dirty="0" smtClean="0"/>
              <a:t>Direcció General de Forest de la Generalitat que van proveir a la piscifactoria d’ous de barb de fresa d’animals salvatges, per a la seua eclosió i alimentació controlada. </a:t>
            </a:r>
            <a:endParaRPr lang="ca-ES" dirty="0" smtClean="0"/>
          </a:p>
          <a:p>
            <a:pPr lvl="0"/>
            <a:r>
              <a:rPr lang="ca-ES" dirty="0" smtClean="0"/>
              <a:t>S’està </a:t>
            </a:r>
            <a:r>
              <a:rPr lang="ca-ES" dirty="0" smtClean="0"/>
              <a:t>fent un seguiment i control del </a:t>
            </a:r>
            <a:r>
              <a:rPr lang="ca-ES" dirty="0" err="1" smtClean="0"/>
              <a:t>timming</a:t>
            </a:r>
            <a:r>
              <a:rPr lang="ca-ES" dirty="0" smtClean="0"/>
              <a:t> de desenvolupament, creixement i supervivència en relació a l’alimentació: ou/ sac vitel·li/ aleví- artèmia/pinso proteínic i/o herbívor.</a:t>
            </a:r>
            <a:endParaRPr lang="es-ES" dirty="0" smtClean="0"/>
          </a:p>
          <a:p>
            <a:endParaRPr lang="ca-E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841248"/>
          </a:xfrm>
        </p:spPr>
        <p:txBody>
          <a:bodyPr/>
          <a:lstStyle/>
          <a:p>
            <a:pPr algn="ctr"/>
            <a:r>
              <a:rPr lang="ca-ES" dirty="0" smtClean="0">
                <a:solidFill>
                  <a:srgbClr val="002060"/>
                </a:solidFill>
                <a:latin typeface="Berlin Sans FB Demi" pitchFamily="34" charset="0"/>
              </a:rPr>
              <a:t>CRIA DE BARB DE L’EBRE </a:t>
            </a:r>
            <a:endParaRPr lang="ca-ES" dirty="0">
              <a:solidFill>
                <a:srgbClr val="002060"/>
              </a:solidFill>
              <a:latin typeface="Berlin Sans FB Dem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23252"/>
          <a:stretch>
            <a:fillRect/>
          </a:stretch>
        </p:blipFill>
        <p:spPr bwMode="auto">
          <a:xfrm rot="16200000">
            <a:off x="5988658" y="2512410"/>
            <a:ext cx="2285984" cy="311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786322"/>
            <a:ext cx="3071834" cy="172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E:\20160604_165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3116"/>
            <a:ext cx="2476517" cy="1857388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357158" y="1142984"/>
            <a:ext cx="7786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Incubació d’ous de Barb de l’Ebre provinents de la fresa d’animals salvatges en col·laboració amb la Subdirecció General d’Activitats Cinegètiques  i Pesca Continental de la Direcció General de Forest</a:t>
            </a:r>
          </a:p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43505" y="2214554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Desenvolupament larvari del Barb de l’Ebre (</a:t>
            </a:r>
            <a:r>
              <a:rPr lang="ca-ES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Luciobarbus</a:t>
            </a:r>
            <a:r>
              <a:rPr lang="ca-ES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a-ES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graellsi</a:t>
            </a:r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ca-E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29058" y="5429264"/>
            <a:ext cx="4929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Actualment estem provant diferents dietes per veure de millorar el seu lent creixement i mortalitat de degoteig</a:t>
            </a:r>
            <a:endParaRPr lang="ca-E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28597" y="407194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Alevins de Barb de l’Ebre ja amb la boca desenvolupada</a:t>
            </a:r>
            <a:endParaRPr lang="ca-E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/>
          </a:bodyPr>
          <a:lstStyle/>
          <a:p>
            <a:r>
              <a:rPr lang="ca-ES" dirty="0" smtClean="0"/>
              <a:t>Seguim treballant... i </a:t>
            </a:r>
            <a:br>
              <a:rPr lang="ca-ES" dirty="0" smtClean="0"/>
            </a:br>
            <a:r>
              <a:rPr lang="ca-ES" dirty="0" smtClean="0"/>
              <a:t>us convidem a visitar-nos</a:t>
            </a:r>
            <a:endParaRPr lang="ca-ES" dirty="0"/>
          </a:p>
        </p:txBody>
      </p:sp>
      <p:pic>
        <p:nvPicPr>
          <p:cNvPr id="34818" name="Picture 2" descr="C:\Gubiana\DISCO D\A_Mis imágenes\2016\2016_06_05_aigua\IMG_9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192095"/>
            <a:ext cx="10081120" cy="5665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35696" y="476672"/>
            <a:ext cx="6000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MOLTES GRÀCIES PER LA </a:t>
            </a:r>
            <a:r>
              <a:rPr lang="ca-ES" sz="3200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Vostra </a:t>
            </a:r>
            <a:r>
              <a:rPr lang="ca-ES" sz="3200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ATENCIÓ</a:t>
            </a:r>
          </a:p>
        </p:txBody>
      </p:sp>
      <p:pic>
        <p:nvPicPr>
          <p:cNvPr id="3" name="2 Imagen" descr="Aigua Natura_v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4581128"/>
            <a:ext cx="2183494" cy="1832184"/>
          </a:xfrm>
          <a:prstGeom prst="rect">
            <a:avLst/>
          </a:prstGeom>
        </p:spPr>
      </p:pic>
      <p:pic>
        <p:nvPicPr>
          <p:cNvPr id="4" name="3 Imagen" descr="LogoGraelsi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4509120"/>
            <a:ext cx="1871068" cy="18710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691680" y="1772816"/>
            <a:ext cx="6000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  <a:hlinkClick r:id="rId4"/>
              </a:rPr>
              <a:t>Vicky Carles</a:t>
            </a:r>
            <a:endParaRPr lang="ca-ES" sz="3200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  <a:hlinkClick r:id="rId5"/>
            </a:endParaRPr>
          </a:p>
          <a:p>
            <a:pPr algn="ctr"/>
            <a:r>
              <a:rPr lang="ca-ES" sz="3200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  <a:hlinkClick r:id="rId5"/>
              </a:rPr>
              <a:t>www.graellsia.org</a:t>
            </a:r>
            <a:r>
              <a:rPr lang="ca-ES" sz="32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 637085052 </a:t>
            </a:r>
            <a:endParaRPr lang="ca-ES" sz="3200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47664" y="3284984"/>
            <a:ext cx="6504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  <a:hlinkClick r:id="rId6"/>
              </a:rPr>
              <a:t>Anna Nebot</a:t>
            </a:r>
            <a:endParaRPr lang="ca-ES" sz="3200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  <a:hlinkClick r:id="rId7"/>
            </a:endParaRPr>
          </a:p>
          <a:p>
            <a:pPr algn="ctr"/>
            <a:r>
              <a:rPr lang="ca-ES" sz="3200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  <a:hlinkClick r:id="rId7"/>
              </a:rPr>
              <a:t>www.aiguanatura.com</a:t>
            </a:r>
            <a:r>
              <a:rPr lang="ca-ES" sz="32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 629989236</a:t>
            </a:r>
            <a:endParaRPr lang="ca-ES" sz="3200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Presentació de l’espai en custòdia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lvl="0"/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 finals de l’any 2015 Graëllsia i </a:t>
            </a:r>
            <a:r>
              <a:rPr lang="ca-ES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Aiguanatura</a:t>
            </a:r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dels Ports vam signar un Acord de Custodia per afavorir la biodiversitat pròpia de l’entorn, treballar i divulgar l’aqüicultura sostenible en un marc de respecte al medi ambient dintre de la Reserva de la Biosfera TTEE</a:t>
            </a:r>
            <a:r>
              <a:rPr lang="es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i  </a:t>
            </a:r>
            <a:r>
              <a:rPr lang="es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                                   </a:t>
            </a:r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participar </a:t>
            </a:r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en la recerca </a:t>
            </a:r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                          d’espècies </a:t>
            </a:r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aquàtiques </a:t>
            </a:r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                           autòctones entre d’altres                                         objectius.</a:t>
            </a:r>
            <a:endParaRPr lang="ca-ES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ca-ES" dirty="0"/>
          </a:p>
        </p:txBody>
      </p:sp>
      <p:pic>
        <p:nvPicPr>
          <p:cNvPr id="6" name="Picture 2" descr="C:\Gubiana\DISCO D\A_Mis imágenes\2015\2015_12_28\IMG_7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908963"/>
            <a:ext cx="4427984" cy="2949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8991600" cy="1295400"/>
          </a:xfrm>
        </p:spPr>
        <p:txBody>
          <a:bodyPr>
            <a:normAutofit fontScale="90000"/>
          </a:bodyPr>
          <a:lstStyle/>
          <a:p>
            <a:pPr lvl="0"/>
            <a:r>
              <a:rPr lang="ca-ES" dirty="0" smtClean="0">
                <a:solidFill>
                  <a:srgbClr val="002060"/>
                </a:solidFill>
                <a:latin typeface="Berlin Sans FB Demi" pitchFamily="34" charset="0"/>
              </a:rPr>
              <a:t>Aqüicultura sostenible dins d’un marc d’acord de custodia de territori</a:t>
            </a:r>
            <a:br>
              <a:rPr lang="ca-ES" dirty="0" smtClean="0">
                <a:solidFill>
                  <a:srgbClr val="002060"/>
                </a:solidFill>
                <a:latin typeface="Berlin Sans FB Demi" pitchFamily="34" charset="0"/>
              </a:rPr>
            </a:b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pPr lvl="0"/>
            <a:r>
              <a:rPr lang="ca-E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Graëllsia és una entitat de voluntariat ambiental i custòdia del territori nascuda al 2004 amb seu a Roquetes que treballa per la protecció del medi natural, la biodiversitat i els elements d’identitat del territori, mitjançant acords de custòdia del territori amb la propietat.</a:t>
            </a:r>
            <a:endParaRPr lang="es-ES" sz="28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ca-ES" sz="2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Aiguanatura</a:t>
            </a:r>
            <a:r>
              <a:rPr lang="ca-E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dels Ports és una nova empresa que esta reconvertint una piscifactoria de producció intensiva de truita en un espai obert a tothom que vulgui conèixer que és l’aqüicultura sostenible, la pesca responsable i la recerca en espècies autòctones.</a:t>
            </a:r>
          </a:p>
          <a:p>
            <a:endParaRPr lang="ca-ES" dirty="0"/>
          </a:p>
        </p:txBody>
      </p:sp>
      <p:pic>
        <p:nvPicPr>
          <p:cNvPr id="5" name="4 Imagen" descr="LogoGraelsi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5714992"/>
            <a:ext cx="1143008" cy="1143008"/>
          </a:xfrm>
          <a:prstGeom prst="rect">
            <a:avLst/>
          </a:prstGeom>
        </p:spPr>
      </p:pic>
      <p:pic>
        <p:nvPicPr>
          <p:cNvPr id="6" name="5 Imagen" descr="Aigua Natura_v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5733257"/>
            <a:ext cx="1340407" cy="11247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38200"/>
          </a:xfrm>
        </p:spPr>
        <p:txBody>
          <a:bodyPr lIns="40234" tIns="20117" rIns="40234" bIns="20117">
            <a:normAutofit/>
          </a:bodyPr>
          <a:lstStyle/>
          <a:p>
            <a:r>
              <a:rPr lang="ca-ES" sz="2800" b="1" dirty="0" smtClean="0">
                <a:solidFill>
                  <a:srgbClr val="002060"/>
                </a:solidFill>
                <a:latin typeface="Berlin Sans FB Demi" pitchFamily="34" charset="0"/>
              </a:rPr>
              <a:t>Com és la piscifactoria?</a:t>
            </a:r>
            <a:endParaRPr lang="ca-ES" sz="2800" b="1" dirty="0">
              <a:solidFill>
                <a:srgbClr val="002060"/>
              </a:solidFill>
              <a:latin typeface="Berlin Sans FB Dem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2808312"/>
          </a:xfrm>
        </p:spPr>
        <p:txBody>
          <a:bodyPr lIns="40234" tIns="20117" rIns="40234" bIns="20117">
            <a:normAutofit fontScale="92500" lnSpcReduction="20000"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ca-ES" sz="2400" b="1" dirty="0" smtClean="0">
                <a:solidFill>
                  <a:srgbClr val="002060"/>
                </a:solidFill>
              </a:rPr>
              <a:t>Son 5 nivells de basses al llarg del barranc de la Conca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ca-ES" sz="2400" b="1" dirty="0" smtClean="0">
                <a:solidFill>
                  <a:srgbClr val="002060"/>
                </a:solidFill>
              </a:rPr>
              <a:t>Amb 41 basses que sumen un volum total d’aigua de 10.500 m</a:t>
            </a:r>
            <a:r>
              <a:rPr lang="ca-ES" sz="2400" b="1" baseline="30000" dirty="0" smtClean="0">
                <a:solidFill>
                  <a:srgbClr val="002060"/>
                </a:solidFill>
              </a:rPr>
              <a:t>3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ca-ES" sz="2400" b="1" dirty="0" smtClean="0">
                <a:solidFill>
                  <a:srgbClr val="002060"/>
                </a:solidFill>
              </a:rPr>
              <a:t>Alimentades per una concessió d’aigua de 99 l/</a:t>
            </a:r>
            <a:r>
              <a:rPr lang="ca-ES" sz="2400" b="1" dirty="0" err="1" smtClean="0">
                <a:solidFill>
                  <a:srgbClr val="002060"/>
                </a:solidFill>
              </a:rPr>
              <a:t>sg</a:t>
            </a:r>
            <a:r>
              <a:rPr lang="ca-ES" sz="2400" b="1" dirty="0" smtClean="0">
                <a:solidFill>
                  <a:srgbClr val="002060"/>
                </a:solidFill>
              </a:rPr>
              <a:t> de la CHE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ca-ES" sz="2400" b="1" dirty="0" smtClean="0">
                <a:solidFill>
                  <a:srgbClr val="002060"/>
                </a:solidFill>
              </a:rPr>
              <a:t>El terreny ocupat per la piscifactoria és aproximadament de 7 Ha.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ca-ES" sz="2400" b="1" dirty="0" smtClean="0">
                <a:solidFill>
                  <a:srgbClr val="002060"/>
                </a:solidFill>
              </a:rPr>
              <a:t>Dins de la piscifactoria hi ha diferents elements de Patrimoni històric i industrial de la Vall del Toscar: 2 antigues fàbriques de paper (La Molinera i Pallarès), l’ermita de Santa Llúcia, 2 turbines de producció elèctrica que proveïen a Alfara de Carles i Mas de Barberans a principis del segle </a:t>
            </a:r>
            <a:r>
              <a:rPr lang="ca-ES" sz="2400" b="1" dirty="0" err="1" smtClean="0">
                <a:solidFill>
                  <a:srgbClr val="002060"/>
                </a:solidFill>
              </a:rPr>
              <a:t>XX</a:t>
            </a:r>
            <a:r>
              <a:rPr lang="ca-ES" sz="2400" b="1" dirty="0" smtClean="0">
                <a:solidFill>
                  <a:srgbClr val="002060"/>
                </a:solidFill>
              </a:rPr>
              <a:t>.  </a:t>
            </a:r>
            <a:endParaRPr lang="ca-ES" sz="2400" b="1" dirty="0">
              <a:solidFill>
                <a:srgbClr val="002060"/>
              </a:solidFill>
            </a:endParaRPr>
          </a:p>
        </p:txBody>
      </p:sp>
      <p:grpSp>
        <p:nvGrpSpPr>
          <p:cNvPr id="4" name="5 Grupo"/>
          <p:cNvGrpSpPr>
            <a:grpSpLocks noChangeAspect="1"/>
          </p:cNvGrpSpPr>
          <p:nvPr/>
        </p:nvGrpSpPr>
        <p:grpSpPr>
          <a:xfrm>
            <a:off x="574334" y="4044539"/>
            <a:ext cx="4426294" cy="2411773"/>
            <a:chOff x="2262922" y="9132898"/>
            <a:chExt cx="3986226" cy="2214578"/>
          </a:xfrm>
        </p:grpSpPr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62922" y="9132898"/>
              <a:ext cx="2074215" cy="1928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8873" y="9623451"/>
              <a:ext cx="2200275" cy="17240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" name="6 Imagen" descr="Aigua Natura_v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4874" y="4076936"/>
            <a:ext cx="1045544" cy="877323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402284" y="5146032"/>
            <a:ext cx="3259636" cy="1472520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/>
            <a:r>
              <a:rPr lang="ca-ES" b="1" dirty="0" smtClean="0">
                <a:solidFill>
                  <a:schemeClr val="accent2">
                    <a:lumMod val="75000"/>
                  </a:schemeClr>
                </a:solidFill>
              </a:rPr>
              <a:t>Camí del Toscar</a:t>
            </a:r>
          </a:p>
          <a:p>
            <a:pPr algn="ctr"/>
            <a:r>
              <a:rPr lang="ca-ES" b="1" dirty="0" smtClean="0">
                <a:solidFill>
                  <a:schemeClr val="accent2">
                    <a:lumMod val="75000"/>
                  </a:schemeClr>
                </a:solidFill>
              </a:rPr>
              <a:t>Carretera TV 3422 Km 6</a:t>
            </a:r>
          </a:p>
          <a:p>
            <a:pPr algn="ctr"/>
            <a:r>
              <a:rPr lang="ca-ES" b="1" dirty="0" smtClean="0">
                <a:solidFill>
                  <a:schemeClr val="accent2">
                    <a:lumMod val="75000"/>
                  </a:schemeClr>
                </a:solidFill>
              </a:rPr>
              <a:t>43528 Alfara de Carles (Tarragona)</a:t>
            </a:r>
          </a:p>
          <a:p>
            <a:pPr algn="ctr"/>
            <a:r>
              <a:rPr lang="ca-ES" b="1" dirty="0" smtClean="0">
                <a:solidFill>
                  <a:schemeClr val="accent2">
                    <a:lumMod val="75000"/>
                  </a:schemeClr>
                </a:solidFill>
              </a:rPr>
              <a:t>Telèfon: 34 629 98 92 36</a:t>
            </a:r>
            <a:endParaRPr lang="ca-E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586792" y="4012143"/>
            <a:ext cx="1845077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pPr algn="ctr" defTabSz="914309">
              <a:spcBef>
                <a:spcPct val="0"/>
              </a:spcBef>
              <a:defRPr/>
            </a:pPr>
            <a:r>
              <a:rPr lang="ca-ES" sz="2800" b="1" cap="all" dirty="0" smtClean="0">
                <a:solidFill>
                  <a:srgbClr val="002060"/>
                </a:solidFill>
                <a:latin typeface="Berlin Sans FB Demi" pitchFamily="34" charset="0"/>
                <a:ea typeface="+mj-ea"/>
                <a:cs typeface="+mj-cs"/>
              </a:rPr>
              <a:t>ON ESTÀ?</a:t>
            </a:r>
            <a:endParaRPr lang="ca-ES" sz="2800" b="1" cap="all" dirty="0">
              <a:solidFill>
                <a:srgbClr val="002060"/>
              </a:solidFill>
              <a:latin typeface="Berlin Sans FB Dem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215206" cy="1143000"/>
          </a:xfrm>
        </p:spPr>
        <p:txBody>
          <a:bodyPr lIns="40234" tIns="20117" rIns="40234" bIns="20117">
            <a:normAutofit/>
          </a:bodyPr>
          <a:lstStyle/>
          <a:p>
            <a:pPr algn="ctr"/>
            <a:r>
              <a:rPr lang="ca-ES" sz="2800" b="1" dirty="0" smtClean="0">
                <a:solidFill>
                  <a:srgbClr val="002060"/>
                </a:solidFill>
                <a:latin typeface="Berlin Sans FB Demi" pitchFamily="34" charset="0"/>
              </a:rPr>
              <a:t>LLOCS ON DESENVOLUPEM LA RECERCA</a:t>
            </a:r>
            <a:endParaRPr lang="ca-ES" sz="2800" b="1" dirty="0">
              <a:solidFill>
                <a:srgbClr val="002060"/>
              </a:solidFill>
              <a:latin typeface="Berlin Sans FB Demi" pitchFamily="34" charset="0"/>
            </a:endParaRPr>
          </a:p>
        </p:txBody>
      </p:sp>
      <p:pic>
        <p:nvPicPr>
          <p:cNvPr id="13" name="12 Imagen" descr="20150120_121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044020" y="528375"/>
            <a:ext cx="2267360" cy="1210609"/>
          </a:xfrm>
          <a:prstGeom prst="ellipse">
            <a:avLst/>
          </a:prstGeom>
          <a:ln>
            <a:noFill/>
          </a:ln>
          <a:effectLst>
            <a:glow rad="101600">
              <a:schemeClr val="accent3">
                <a:lumMod val="40000"/>
                <a:lumOff val="60000"/>
                <a:alpha val="60000"/>
              </a:schemeClr>
            </a:glow>
            <a:softEdge rad="112500"/>
          </a:effectLst>
        </p:spPr>
      </p:pic>
      <p:grpSp>
        <p:nvGrpSpPr>
          <p:cNvPr id="12" name="11 Grupo"/>
          <p:cNvGrpSpPr/>
          <p:nvPr/>
        </p:nvGrpSpPr>
        <p:grpSpPr>
          <a:xfrm>
            <a:off x="0" y="1643050"/>
            <a:ext cx="9144000" cy="4572032"/>
            <a:chOff x="331068" y="2943048"/>
            <a:chExt cx="8607614" cy="3817762"/>
          </a:xfrm>
        </p:grpSpPr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4" cstate="print"/>
            <a:srcRect l="1794" t="18182" b="8293"/>
            <a:stretch>
              <a:fillRect/>
            </a:stretch>
          </p:blipFill>
          <p:spPr bwMode="auto">
            <a:xfrm>
              <a:off x="331068" y="2943048"/>
              <a:ext cx="8607614" cy="3817762"/>
            </a:xfrm>
            <a:prstGeom prst="rect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5" name="14 CuadroTexto"/>
            <p:cNvSpPr txBox="1"/>
            <p:nvPr/>
          </p:nvSpPr>
          <p:spPr>
            <a:xfrm>
              <a:off x="869018" y="3539573"/>
              <a:ext cx="707279" cy="1881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0800">
              <a:solidFill>
                <a:srgbClr val="002060"/>
              </a:solidFill>
            </a:ln>
          </p:spPr>
          <p:txBody>
            <a:bodyPr wrap="square" lIns="40234" tIns="20117" rIns="40234" bIns="20117" rtlCol="0">
              <a:spAutoFit/>
            </a:bodyPr>
            <a:lstStyle/>
            <a:p>
              <a:pPr algn="ctr"/>
              <a:r>
                <a:rPr lang="ca-ES" sz="1200" b="1" dirty="0" smtClean="0">
                  <a:solidFill>
                    <a:srgbClr val="FF0000"/>
                  </a:solidFill>
                </a:rPr>
                <a:t>NIVELL 1</a:t>
              </a:r>
              <a:endParaRPr lang="ca-E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16 CuadroTexto"/>
          <p:cNvSpPr txBox="1"/>
          <p:nvPr/>
        </p:nvSpPr>
        <p:spPr>
          <a:xfrm>
            <a:off x="2928926" y="3714752"/>
            <a:ext cx="751353" cy="2252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002060"/>
            </a:solidFill>
          </a:ln>
        </p:spPr>
        <p:txBody>
          <a:bodyPr wrap="square" lIns="40234" tIns="20117" rIns="40234" bIns="20117" rtlCol="0">
            <a:spAutoFit/>
          </a:bodyPr>
          <a:lstStyle/>
          <a:p>
            <a:pPr algn="ctr"/>
            <a:r>
              <a:rPr lang="ca-ES" sz="1200" b="1" dirty="0" smtClean="0">
                <a:solidFill>
                  <a:srgbClr val="FF0000"/>
                </a:solidFill>
              </a:rPr>
              <a:t>NIVELL 2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357686" y="4714884"/>
            <a:ext cx="751353" cy="2252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40234" tIns="20117" rIns="40234" bIns="20117" rtlCol="0">
            <a:spAutoFit/>
          </a:bodyPr>
          <a:lstStyle/>
          <a:p>
            <a:pPr algn="ctr"/>
            <a:r>
              <a:rPr lang="ca-ES" sz="1200" b="1" dirty="0" smtClean="0">
                <a:solidFill>
                  <a:srgbClr val="FF0000"/>
                </a:solidFill>
              </a:rPr>
              <a:t>NIVELL 3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4429124" y="5500702"/>
            <a:ext cx="751353" cy="2252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40234" tIns="20117" rIns="40234" bIns="20117" rtlCol="0">
            <a:spAutoFit/>
          </a:bodyPr>
          <a:lstStyle/>
          <a:p>
            <a:pPr algn="ctr"/>
            <a:r>
              <a:rPr lang="ca-ES" sz="1200" b="1" dirty="0" smtClean="0">
                <a:solidFill>
                  <a:srgbClr val="FF0000"/>
                </a:solidFill>
              </a:rPr>
              <a:t>NIVELL 4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5857884" y="4643446"/>
            <a:ext cx="751353" cy="2252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40234" tIns="20117" rIns="40234" bIns="20117" rtlCol="0">
            <a:spAutoFit/>
          </a:bodyPr>
          <a:lstStyle/>
          <a:p>
            <a:pPr algn="ctr"/>
            <a:r>
              <a:rPr lang="ca-ES" sz="1200" b="1" dirty="0" smtClean="0">
                <a:solidFill>
                  <a:srgbClr val="FF0000"/>
                </a:solidFill>
              </a:rPr>
              <a:t>NIVELL 5</a:t>
            </a:r>
          </a:p>
        </p:txBody>
      </p:sp>
      <p:pic>
        <p:nvPicPr>
          <p:cNvPr id="5" name="4 Imagen" descr="Aigua Natura_v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98456" y="5980677"/>
            <a:ext cx="1045544" cy="87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/>
          <a:srcRect t="50467" r="-1946"/>
          <a:stretch>
            <a:fillRect/>
          </a:stretch>
        </p:blipFill>
        <p:spPr bwMode="auto">
          <a:xfrm rot="10800000">
            <a:off x="5715007" y="2768718"/>
            <a:ext cx="3000396" cy="90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40234" tIns="20117" rIns="40234" bIns="20117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8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 Demi" pitchFamily="34" charset="0"/>
                <a:ea typeface="+mj-ea"/>
                <a:cs typeface="+mj-cs"/>
              </a:rPr>
              <a:t>ESPECIES D’AQÜICULTURA SOSTENIBLE</a:t>
            </a:r>
            <a:endParaRPr kumimoji="0" lang="ca-ES" sz="2800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Berlin Sans FB Demi" pitchFamily="34" charset="0"/>
              <a:ea typeface="+mj-ea"/>
              <a:cs typeface="+mj-cs"/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726648" y="1285859"/>
            <a:ext cx="2988755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Zdj&amp;eogon;cie ryby: Jesiotr, Jesiotr syberyjski - Acipenser baerii"/>
          <p:cNvPicPr>
            <a:picLocks noChangeAspect="1" noChangeArrowheads="1"/>
          </p:cNvPicPr>
          <p:nvPr/>
        </p:nvPicPr>
        <p:blipFill>
          <a:blip r:embed="rId4" cstate="print"/>
          <a:srcRect t="15000" b="17499"/>
          <a:stretch>
            <a:fillRect/>
          </a:stretch>
        </p:blipFill>
        <p:spPr bwMode="auto">
          <a:xfrm>
            <a:off x="4929219" y="4357694"/>
            <a:ext cx="3786184" cy="1135863"/>
          </a:xfrm>
          <a:prstGeom prst="rect">
            <a:avLst/>
          </a:prstGeom>
          <a:noFill/>
        </p:spPr>
      </p:pic>
      <p:sp>
        <p:nvSpPr>
          <p:cNvPr id="21" name="20 CuadroTexto"/>
          <p:cNvSpPr txBox="1"/>
          <p:nvPr/>
        </p:nvSpPr>
        <p:spPr>
          <a:xfrm>
            <a:off x="1000100" y="1500174"/>
            <a:ext cx="27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Truita comú (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Salmo</a:t>
            </a:r>
            <a:r>
              <a:rPr lang="ca-ES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trutta</a:t>
            </a:r>
            <a:r>
              <a:rPr lang="ca-ES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000100" y="3107529"/>
            <a:ext cx="368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Truita irisada (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Oncorhynchus</a:t>
            </a:r>
            <a:r>
              <a:rPr lang="ca-ES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mykiss</a:t>
            </a:r>
            <a:r>
              <a:rPr lang="ca-ES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000100" y="4714884"/>
            <a:ext cx="322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Esturió siberià (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Acipenser</a:t>
            </a:r>
            <a:r>
              <a:rPr lang="ca-ES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baeri</a:t>
            </a:r>
            <a:r>
              <a:rPr lang="ca-ES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8072462" y="1500174"/>
            <a:ext cx="142876" cy="142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24 Elipse"/>
          <p:cNvSpPr/>
          <p:nvPr/>
        </p:nvSpPr>
        <p:spPr>
          <a:xfrm>
            <a:off x="8072462" y="2928934"/>
            <a:ext cx="142876" cy="142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 Título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40234" tIns="20117" rIns="40234" bIns="20117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8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 Demi" pitchFamily="34" charset="0"/>
                <a:ea typeface="+mj-ea"/>
                <a:cs typeface="+mj-cs"/>
              </a:rPr>
              <a:t>ESPECIES autòctones </a:t>
            </a:r>
            <a:endParaRPr kumimoji="0" lang="ca-ES" sz="2800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Berlin Sans FB Demi" pitchFamily="34" charset="0"/>
              <a:ea typeface="+mj-ea"/>
              <a:cs typeface="+mj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57158" y="1500174"/>
            <a:ext cx="510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Truita comú autòctona </a:t>
            </a:r>
            <a:r>
              <a:rPr lang="ca-ES" b="1" dirty="0" err="1" smtClean="0">
                <a:latin typeface="Calibri" pitchFamily="34" charset="0"/>
                <a:cs typeface="Calibri" pitchFamily="34" charset="0"/>
              </a:rPr>
              <a:t>mediterranea</a:t>
            </a:r>
            <a:r>
              <a:rPr lang="ca-ES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Salmo</a:t>
            </a:r>
            <a:r>
              <a:rPr lang="ca-ES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trutta</a:t>
            </a:r>
            <a:r>
              <a:rPr lang="ca-ES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57158" y="2877261"/>
            <a:ext cx="362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Barb de l’Ebre (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Luciobarbus</a:t>
            </a:r>
            <a:r>
              <a:rPr lang="ca-ES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graellsi</a:t>
            </a:r>
            <a:r>
              <a:rPr lang="ca-ES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57158" y="5631436"/>
            <a:ext cx="287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Barb cua roig (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Barbus</a:t>
            </a:r>
            <a:r>
              <a:rPr lang="ca-ES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haasi</a:t>
            </a:r>
            <a:r>
              <a:rPr lang="ca-ES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7158" y="4254348"/>
            <a:ext cx="278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Bagra (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Squalinus</a:t>
            </a:r>
            <a:r>
              <a:rPr lang="ca-ES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laietanus</a:t>
            </a:r>
            <a:r>
              <a:rPr lang="ca-ES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30765" r="20514" b="9615"/>
          <a:stretch>
            <a:fillRect/>
          </a:stretch>
        </p:blipFill>
        <p:spPr bwMode="auto">
          <a:xfrm rot="5400000" flipH="1">
            <a:off x="6830624" y="384558"/>
            <a:ext cx="112635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 descr="Resultado de imagen de luciobarbus graells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9" y="2571744"/>
            <a:ext cx="2781463" cy="1143008"/>
          </a:xfrm>
          <a:prstGeom prst="rect">
            <a:avLst/>
          </a:prstGeom>
          <a:noFill/>
        </p:spPr>
      </p:pic>
      <p:pic>
        <p:nvPicPr>
          <p:cNvPr id="29702" name="Picture 6" descr="Resultado de imagen de barbus haasi"/>
          <p:cNvPicPr>
            <a:picLocks noChangeAspect="1" noChangeArrowheads="1"/>
          </p:cNvPicPr>
          <p:nvPr/>
        </p:nvPicPr>
        <p:blipFill>
          <a:blip r:embed="rId4" cstate="print"/>
          <a:srcRect t="17756" b="15657"/>
          <a:stretch>
            <a:fillRect/>
          </a:stretch>
        </p:blipFill>
        <p:spPr bwMode="auto">
          <a:xfrm>
            <a:off x="6000759" y="5357826"/>
            <a:ext cx="2809880" cy="1071570"/>
          </a:xfrm>
          <a:prstGeom prst="rect">
            <a:avLst/>
          </a:prstGeom>
          <a:noFill/>
        </p:spPr>
      </p:pic>
      <p:pic>
        <p:nvPicPr>
          <p:cNvPr id="29704" name="Picture 8" descr="Resultado de imagen de squalius laietanus"/>
          <p:cNvPicPr>
            <a:picLocks noChangeAspect="1" noChangeArrowheads="1"/>
          </p:cNvPicPr>
          <p:nvPr/>
        </p:nvPicPr>
        <p:blipFill>
          <a:blip r:embed="rId5" cstate="print"/>
          <a:srcRect t="16481" b="13919"/>
          <a:stretch>
            <a:fillRect/>
          </a:stretch>
        </p:blipFill>
        <p:spPr bwMode="auto">
          <a:xfrm>
            <a:off x="6000759" y="4000504"/>
            <a:ext cx="2786083" cy="960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14290"/>
            <a:ext cx="4447073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285720" y="0"/>
            <a:ext cx="4071966" cy="1071546"/>
          </a:xfrm>
          <a:prstGeom prst="rect">
            <a:avLst/>
          </a:prstGeom>
        </p:spPr>
        <p:txBody>
          <a:bodyPr vert="horz" lIns="40234" tIns="20117" rIns="40234" bIns="20117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8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 Demi" pitchFamily="34" charset="0"/>
                <a:ea typeface="+mj-ea"/>
                <a:cs typeface="+mj-cs"/>
              </a:rPr>
              <a:t>Truita comú</a:t>
            </a:r>
            <a:endParaRPr kumimoji="0" lang="ca-ES" sz="2800" b="1" i="1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Berlin Sans FB Demi" pitchFamily="34" charset="0"/>
              <a:ea typeface="+mj-ea"/>
              <a:cs typeface="+mj-c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00298" y="857232"/>
            <a:ext cx="1392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Salmo</a:t>
            </a:r>
            <a:r>
              <a:rPr lang="ca-ES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a-ES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trut</a:t>
            </a:r>
            <a:r>
              <a:rPr lang="ca-ES" b="1" i="1" dirty="0" err="1" smtClean="0">
                <a:latin typeface="Calibri" pitchFamily="34" charset="0"/>
                <a:cs typeface="Calibri" pitchFamily="34" charset="0"/>
              </a:rPr>
              <a:t>ta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8596" y="1571612"/>
            <a:ext cx="38576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Hi ha 4 llinatges diferents de truita comuna a la Península Iberica. </a:t>
            </a:r>
          </a:p>
          <a:p>
            <a:endParaRPr lang="ca-ES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Els diferents llinatges de truita poden hibridar entre elles.</a:t>
            </a:r>
          </a:p>
          <a:p>
            <a:endParaRPr lang="ca-ES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ca-E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Per identificar els diferents llinatges es fa a partir d'anàlisis genètics mitocondrials.</a:t>
            </a:r>
          </a:p>
          <a:p>
            <a:endParaRPr lang="ca-ES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ca-ES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ca-ES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1056</TotalTime>
  <Words>1067</Words>
  <Application>Microsoft Office PowerPoint</Application>
  <PresentationFormat>Presentación en pantalla (4:3)</PresentationFormat>
  <Paragraphs>119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Trek</vt:lpstr>
      <vt:lpstr>JORNADA ANUAL DE LA XARXA DE CUSTÒDIA DEL TERRITORI   - Can Coll, 17 de novembre de 2016 -  </vt:lpstr>
      <vt:lpstr>Línees de recerca</vt:lpstr>
      <vt:lpstr>Presentació de l’espai en custòdia</vt:lpstr>
      <vt:lpstr>Aqüicultura sostenible dins d’un marc d’acord de custodia de territori </vt:lpstr>
      <vt:lpstr>Com és la piscifactoria?</vt:lpstr>
      <vt:lpstr>LLOCS ON DESENVOLUPEM LA RECERCA</vt:lpstr>
      <vt:lpstr>Diapositiva 7</vt:lpstr>
      <vt:lpstr>Diapositiva 8</vt:lpstr>
      <vt:lpstr>Diapositiva 9</vt:lpstr>
      <vt:lpstr>Els Voluntaris el nostre PUNTAL </vt:lpstr>
      <vt:lpstr>Adequació seminatural de basses i sèquies d’una antiga piscifactoria per la recuperació de la truita autòctona mediterrània de manera sostenible i a favor del medi ambient 2-06-2016  </vt:lpstr>
      <vt:lpstr>Objectiu: </vt:lpstr>
      <vt:lpstr>Basses i sèquies a netejar / Bassa seminatural  </vt:lpstr>
      <vt:lpstr>Feines de neteja dels voluntaris - 2 juny de 2016 </vt:lpstr>
      <vt:lpstr>truita comuna autòctona mediterrània</vt:lpstr>
      <vt:lpstr>Captura i aclimatació de la truita comuna autòctona - 12 juliol de 2016</vt:lpstr>
      <vt:lpstr>Mostreig de les truites autòctones desprès de 3 mesos d'adaptació</vt:lpstr>
      <vt:lpstr>Mostreig truites autoctones</vt:lpstr>
      <vt:lpstr>Diapositiva 19</vt:lpstr>
      <vt:lpstr>Diapositiva 20</vt:lpstr>
      <vt:lpstr>EL Barb de l’Ebre (Luciobarbus graellsi)</vt:lpstr>
      <vt:lpstr>CRIA DE BARB DE L’EBRE </vt:lpstr>
      <vt:lpstr>Seguim treballant... i  us convidem a visitar-nos</vt:lpstr>
      <vt:lpstr>Diapositiva 24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Adequació de 6 basses d’una antiga piscifactoria per la recuperació de la truita autòctona mediterrània</dc:title>
  <dc:creator>user</dc:creator>
  <cp:lastModifiedBy>Vicki</cp:lastModifiedBy>
  <cp:revision>64</cp:revision>
  <dcterms:created xsi:type="dcterms:W3CDTF">2016-04-01T10:30:32Z</dcterms:created>
  <dcterms:modified xsi:type="dcterms:W3CDTF">2016-11-16T09:44:00Z</dcterms:modified>
</cp:coreProperties>
</file>